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327" r:id="rId4"/>
    <p:sldId id="326" r:id="rId5"/>
    <p:sldId id="342" r:id="rId6"/>
    <p:sldId id="343" r:id="rId7"/>
    <p:sldId id="344" r:id="rId8"/>
    <p:sldId id="345" r:id="rId9"/>
    <p:sldId id="346" r:id="rId10"/>
    <p:sldId id="347" r:id="rId11"/>
    <p:sldId id="282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7F9A"/>
    <a:srgbClr val="7AB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8492" autoAdjust="0"/>
  </p:normalViewPr>
  <p:slideViewPr>
    <p:cSldViewPr snapToGrid="0" showGuides="1">
      <p:cViewPr varScale="1">
        <p:scale>
          <a:sx n="85" d="100"/>
          <a:sy n="85" d="100"/>
        </p:scale>
        <p:origin x="590" y="58"/>
      </p:cViewPr>
      <p:guideLst>
        <p:guide orient="horz" pos="217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A5EBB-10F6-463D-A1C9-2FF04F725E4C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11CF7-5005-43FE-83F8-F59B6FC0F0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704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92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7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420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121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48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274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极化</a:t>
            </a:r>
            <a:r>
              <a:rPr lang="en-US" altLang="zh-CN" dirty="0"/>
              <a:t>SAR</a:t>
            </a:r>
            <a:r>
              <a:rPr lang="zh-CN" altLang="en-US" dirty="0"/>
              <a:t>作为一种</a:t>
            </a:r>
            <a:r>
              <a:rPr lang="zh-CN" altLang="en-US" sz="1200" b="0" dirty="0"/>
              <a:t>全天候、全天时的成像技术，在军民领域都具有很强的应用潜力。主要用极化散射矩阵来描述</a:t>
            </a:r>
            <a:r>
              <a:rPr lang="zh-CN" altLang="en-US" sz="1200" dirty="0"/>
              <a:t>目标或环境的电磁散射特性。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37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351B01-D27C-44B9-86C4-6069CF4A3737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0C2D7C-0779-45E4-815E-D57472C694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909192" y="2652141"/>
            <a:ext cx="7406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平台上提供的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每天更新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  <a:endParaRPr lang="zh-CN" altLang="en-US" sz="900" dirty="0">
              <a:noFill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雷锋PPT网www.lfppt.com"/>
          <p:cNvSpPr/>
          <p:nvPr/>
        </p:nvSpPr>
        <p:spPr>
          <a:xfrm>
            <a:off x="5755341" y="0"/>
            <a:ext cx="6436658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26920" y="1115775"/>
            <a:ext cx="7752080" cy="359664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26920" y="1115775"/>
            <a:ext cx="3726342" cy="359664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226425" y="2452430"/>
            <a:ext cx="7118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>
                <a:solidFill>
                  <a:srgbClr val="557F9A"/>
                </a:solidFill>
                <a:latin typeface="叶根友特楷简体" pitchFamily="2" charset="-122"/>
                <a:ea typeface="叶根友特楷简体" pitchFamily="2" charset="-122"/>
              </a:rPr>
              <a:t>手写数字</a:t>
            </a:r>
            <a:r>
              <a:rPr lang="zh-CN" altLang="en-US" sz="5400" spc="600" dirty="0">
                <a:solidFill>
                  <a:schemeClr val="bg1"/>
                </a:solidFill>
                <a:latin typeface="叶根友特楷简体" pitchFamily="2" charset="-122"/>
                <a:ea typeface="叶根友特楷简体" pitchFamily="2" charset="-122"/>
              </a:rPr>
              <a:t>识别实验</a:t>
            </a:r>
          </a:p>
        </p:txBody>
      </p:sp>
      <p:grpSp>
        <p:nvGrpSpPr>
          <p:cNvPr id="11" name="组合 12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/>
        </p:nvGrpSpPr>
        <p:grpSpPr>
          <a:xfrm flipH="1" flipV="1">
            <a:off x="9122464" y="1218411"/>
            <a:ext cx="552396" cy="498797"/>
            <a:chOff x="5934075" y="857250"/>
            <a:chExt cx="801688" cy="723900"/>
          </a:xfrm>
          <a:solidFill>
            <a:schemeClr val="bg1"/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pic>
        <p:nvPicPr>
          <p:cNvPr id="2" name="Thomas Greenberg - The Right Path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602" y="6890916"/>
            <a:ext cx="406400" cy="406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34891" y="5379720"/>
            <a:ext cx="2874334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姓名：黄家佳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学号：</a:t>
            </a:r>
            <a:r>
              <a:rPr lang="en-US" altLang="zh-CN" dirty="0">
                <a:solidFill>
                  <a:schemeClr val="bg1"/>
                </a:solidFill>
              </a:rPr>
              <a:t>202228019410025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四、实验结果</a:t>
                </a: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382263DA-BD6E-5B97-B768-1A5752C180CD}"/>
              </a:ext>
            </a:extLst>
          </p:cNvPr>
          <p:cNvSpPr/>
          <p:nvPr/>
        </p:nvSpPr>
        <p:spPr>
          <a:xfrm>
            <a:off x="416781" y="714440"/>
            <a:ext cx="28284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、下载数据结果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3FC64E-A173-2E26-FA0B-ABEBF35E2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5"/>
          <a:stretch/>
        </p:blipFill>
        <p:spPr bwMode="auto">
          <a:xfrm>
            <a:off x="578182" y="1249049"/>
            <a:ext cx="4944078" cy="23682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EA053E-44FB-4282-5F4C-03181577E9E0}"/>
              </a:ext>
            </a:extLst>
          </p:cNvPr>
          <p:cNvSpPr txBox="1"/>
          <p:nvPr/>
        </p:nvSpPr>
        <p:spPr>
          <a:xfrm>
            <a:off x="7297271" y="817125"/>
            <a:ext cx="4128288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测试集结果</a:t>
            </a: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（迭代</a:t>
            </a:r>
            <a:r>
              <a:rPr lang="en-US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次）</a:t>
            </a:r>
            <a:endParaRPr lang="zh-CN" altLang="zh-CN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6CB12F-265B-85D6-5675-9552EEEEC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548" y="1481890"/>
            <a:ext cx="4061011" cy="40365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D84F66-B55F-2704-909C-D16019A724A2}"/>
              </a:ext>
            </a:extLst>
          </p:cNvPr>
          <p:cNvSpPr txBox="1"/>
          <p:nvPr/>
        </p:nvSpPr>
        <p:spPr>
          <a:xfrm>
            <a:off x="492019" y="3655094"/>
            <a:ext cx="6096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loss</a:t>
            </a:r>
            <a:r>
              <a:rPr lang="zh-CN" altLang="en-US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accuracy</a:t>
            </a:r>
            <a:r>
              <a:rPr lang="zh-CN" altLang="en-US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可视化显示</a:t>
            </a:r>
            <a:endParaRPr lang="zh-CN" altLang="zh-CN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2644B7-D4E3-BA77-1FF8-9776EC3E5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76" y="4136745"/>
            <a:ext cx="3499757" cy="2511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EA8E72-62F8-B9E9-06F3-D797E6BD3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230" y="4136745"/>
            <a:ext cx="3895041" cy="26068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172064D-EC5B-9130-79A8-00CCBB08F0E4}"/>
              </a:ext>
            </a:extLst>
          </p:cNvPr>
          <p:cNvSpPr txBox="1"/>
          <p:nvPr/>
        </p:nvSpPr>
        <p:spPr>
          <a:xfrm>
            <a:off x="7669584" y="5856209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次之后，准确率达到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99.05%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11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雷锋PPT网www.lfppt.com"/>
          <p:cNvSpPr/>
          <p:nvPr/>
        </p:nvSpPr>
        <p:spPr>
          <a:xfrm>
            <a:off x="5223342" y="0"/>
            <a:ext cx="6968658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26920" y="1115775"/>
            <a:ext cx="7752080" cy="359664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26919" y="1115775"/>
            <a:ext cx="3187457" cy="359664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51944" y="2282169"/>
            <a:ext cx="7118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600" dirty="0">
                <a:solidFill>
                  <a:srgbClr val="557F9A"/>
                </a:solidFill>
                <a:latin typeface="叶根友特楷简体" pitchFamily="2" charset="-122"/>
                <a:ea typeface="叶根友特楷简体" pitchFamily="2" charset="-122"/>
              </a:rPr>
              <a:t>请老师</a:t>
            </a:r>
            <a:r>
              <a:rPr lang="zh-CN" altLang="en-US" sz="6000" spc="600" dirty="0">
                <a:solidFill>
                  <a:schemeClr val="bg1"/>
                </a:solidFill>
                <a:latin typeface="叶根友特楷简体" pitchFamily="2" charset="-122"/>
                <a:ea typeface="叶根友特楷简体" pitchFamily="2" charset="-122"/>
              </a:rPr>
              <a:t>批评指正！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82555" y="3297832"/>
            <a:ext cx="8461307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spc="600" dirty="0">
                <a:solidFill>
                  <a:srgbClr val="557F9A"/>
                </a:solidFill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THANK </a:t>
            </a:r>
            <a:r>
              <a:rPr lang="en-US" altLang="zh-CN" sz="4000" b="1" spc="600" dirty="0">
                <a:solidFill>
                  <a:schemeClr val="bg1"/>
                </a:solidFill>
                <a:latin typeface="A-OTF Outai Kaisho Std Light" panose="02020300000000000000" pitchFamily="18" charset="-128"/>
                <a:ea typeface="A-OTF Outai Kaisho Std Light" panose="02020300000000000000" pitchFamily="18" charset="-128"/>
              </a:rPr>
              <a:t>YOU</a:t>
            </a:r>
            <a:endParaRPr lang="zh-CN" altLang="en-US" sz="4000" b="1" spc="600" dirty="0">
              <a:solidFill>
                <a:schemeClr val="bg1"/>
              </a:solidFill>
              <a:latin typeface="A-OTF Outai Kaisho Std Light" panose="02020300000000000000" pitchFamily="18" charset="-128"/>
              <a:ea typeface="A-OTF Outai Kaisho Std Light" panose="02020300000000000000" pitchFamily="18" charset="-128"/>
            </a:endParaRPr>
          </a:p>
        </p:txBody>
      </p:sp>
      <p:grpSp>
        <p:nvGrpSpPr>
          <p:cNvPr id="11" name="组合 12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/>
        </p:nvGrpSpPr>
        <p:grpSpPr>
          <a:xfrm flipH="1" flipV="1">
            <a:off x="9122464" y="1218411"/>
            <a:ext cx="552396" cy="498797"/>
            <a:chOff x="5934075" y="857250"/>
            <a:chExt cx="801688" cy="723900"/>
          </a:xfrm>
          <a:solidFill>
            <a:schemeClr val="bg1"/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grpSp>
        <p:nvGrpSpPr>
          <p:cNvPr id="16" name="PA_组 15" descr="e7d195523061f1c0d318120d6aeaf1b6ccceb6ba3da59c0775C5DE19DDDEBC09ED96DBD9900D9848D623ECAD1D4904B78047D0015C22C8BE97228BE8B5BFF08FE7A3AE04126DA07312A96C0F69F9BAB7B8762A2F02ECB167EB1D3D935132D44A03185F23F8625673A228DA0C7DA620D0616217B810CE4DCA0BDC2CD812D5F48220C6184BA351E466"/>
          <p:cNvGrpSpPr/>
          <p:nvPr/>
        </p:nvGrpSpPr>
        <p:grpSpPr>
          <a:xfrm>
            <a:off x="10698480" y="6010692"/>
            <a:ext cx="539487" cy="91226"/>
            <a:chOff x="989510" y="6337738"/>
            <a:chExt cx="683708" cy="115614"/>
          </a:xfrm>
        </p:grpSpPr>
        <p:sp>
          <p:nvSpPr>
            <p:cNvPr id="17" name="椭圆 16"/>
            <p:cNvSpPr/>
            <p:nvPr/>
          </p:nvSpPr>
          <p:spPr>
            <a:xfrm>
              <a:off x="989510" y="6337738"/>
              <a:ext cx="115614" cy="1156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73557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57604" y="6337738"/>
              <a:ext cx="115614" cy="1156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cript" panose="030B0504020000000003" pitchFamily="66" charset="0"/>
                <a:ea typeface="WenYue GuDianMingChaoTi (Non-Commercial Use)" pitchFamily="50" charset="-122"/>
                <a:sym typeface="Segoe Script" panose="030B0504020000000003" pitchFamily="66" charset="0"/>
              </a:endParaRPr>
            </a:p>
          </p:txBody>
        </p:sp>
      </p:grpSp>
      <p:pic>
        <p:nvPicPr>
          <p:cNvPr id="2" name="Thomas Greenberg - The Right Pat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602" y="689091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8178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498080" y="2702560"/>
            <a:ext cx="4043680" cy="1737360"/>
            <a:chOff x="7498080" y="2702560"/>
            <a:chExt cx="4043680" cy="1737360"/>
          </a:xfrm>
        </p:grpSpPr>
        <p:sp>
          <p:nvSpPr>
            <p:cNvPr id="16" name="矩形 15"/>
            <p:cNvSpPr/>
            <p:nvPr/>
          </p:nvSpPr>
          <p:spPr>
            <a:xfrm>
              <a:off x="7498080" y="2702560"/>
              <a:ext cx="3759200" cy="145288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754360" y="3652520"/>
              <a:ext cx="787400" cy="787400"/>
            </a:xfrm>
            <a:prstGeom prst="rect">
              <a:avLst/>
            </a:prstGeom>
            <a:noFill/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75418" y="3059668"/>
              <a:ext cx="3353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sym typeface="Agency FB" panose="020B0503020202020204" pitchFamily="34" charset="0"/>
                </a:rPr>
                <a:t>CONTENTS</a:t>
              </a:r>
              <a:endParaRPr lang="zh-CN" altLang="en-US" sz="3200" spc="3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19" name="Group 283"/>
          <p:cNvGrpSpPr/>
          <p:nvPr/>
        </p:nvGrpSpPr>
        <p:grpSpPr>
          <a:xfrm>
            <a:off x="703350" y="1660938"/>
            <a:ext cx="5392650" cy="3967009"/>
            <a:chOff x="6792409" y="1649954"/>
            <a:chExt cx="4431665" cy="3260077"/>
          </a:xfrm>
        </p:grpSpPr>
        <p:sp>
          <p:nvSpPr>
            <p:cNvPr id="20" name="Diamond 286"/>
            <p:cNvSpPr/>
            <p:nvPr/>
          </p:nvSpPr>
          <p:spPr>
            <a:xfrm>
              <a:off x="6792409" y="4285682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04</a:t>
              </a:r>
            </a:p>
          </p:txBody>
        </p:sp>
        <p:grpSp>
          <p:nvGrpSpPr>
            <p:cNvPr id="22" name="Group 287"/>
            <p:cNvGrpSpPr/>
            <p:nvPr/>
          </p:nvGrpSpPr>
          <p:grpSpPr>
            <a:xfrm>
              <a:off x="7138345" y="4461250"/>
              <a:ext cx="4085729" cy="387433"/>
              <a:chOff x="6314247" y="1614402"/>
              <a:chExt cx="4363641" cy="387433"/>
            </a:xfrm>
          </p:grpSpPr>
          <p:sp>
            <p:nvSpPr>
              <p:cNvPr id="46" name="TextBox 300"/>
              <p:cNvSpPr txBox="1"/>
              <p:nvPr/>
            </p:nvSpPr>
            <p:spPr>
              <a:xfrm>
                <a:off x="6445779" y="1614402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实验结果</a:t>
                </a:r>
                <a:endParaRPr lang="zh-CN" altLang="en-US" sz="2400" spc="600" dirty="0">
                  <a:solidFill>
                    <a:schemeClr val="accent4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7" name="TextBox 301"/>
              <p:cNvSpPr txBox="1"/>
              <p:nvPr/>
            </p:nvSpPr>
            <p:spPr>
              <a:xfrm>
                <a:off x="6314247" y="1681467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24" name="Diamond 288"/>
            <p:cNvSpPr/>
            <p:nvPr/>
          </p:nvSpPr>
          <p:spPr>
            <a:xfrm>
              <a:off x="6792409" y="3407106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03</a:t>
              </a:r>
            </a:p>
          </p:txBody>
        </p:sp>
        <p:grpSp>
          <p:nvGrpSpPr>
            <p:cNvPr id="30" name="Group 289"/>
            <p:cNvGrpSpPr/>
            <p:nvPr/>
          </p:nvGrpSpPr>
          <p:grpSpPr>
            <a:xfrm>
              <a:off x="7259934" y="3551364"/>
              <a:ext cx="3962574" cy="449532"/>
              <a:chOff x="6444107" y="1583092"/>
              <a:chExt cx="4232109" cy="449532"/>
            </a:xfrm>
          </p:grpSpPr>
          <p:sp>
            <p:nvSpPr>
              <p:cNvPr id="44" name="TextBox 298"/>
              <p:cNvSpPr txBox="1"/>
              <p:nvPr/>
            </p:nvSpPr>
            <p:spPr>
              <a:xfrm>
                <a:off x="6444107" y="1583092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5">
                        <a:lumMod val="7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实验步骤</a:t>
                </a:r>
                <a:endParaRPr lang="zh-CN" altLang="en-US" sz="2400" spc="600" dirty="0">
                  <a:solidFill>
                    <a:schemeClr val="accent3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5" name="TextBox 299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36" name="Diamond 290"/>
            <p:cNvSpPr/>
            <p:nvPr/>
          </p:nvSpPr>
          <p:spPr>
            <a:xfrm>
              <a:off x="6792409" y="2528530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02</a:t>
              </a:r>
            </a:p>
          </p:txBody>
        </p:sp>
        <p:sp>
          <p:nvSpPr>
            <p:cNvPr id="42" name="TextBox 296"/>
            <p:cNvSpPr txBox="1"/>
            <p:nvPr/>
          </p:nvSpPr>
          <p:spPr>
            <a:xfrm>
              <a:off x="7259934" y="2704099"/>
              <a:ext cx="3962574" cy="303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400" spc="600" dirty="0">
                  <a:solidFill>
                    <a:schemeClr val="accent2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实验原理</a:t>
              </a:r>
            </a:p>
          </p:txBody>
        </p:sp>
        <p:sp>
          <p:nvSpPr>
            <p:cNvPr id="38" name="Diamond 292"/>
            <p:cNvSpPr/>
            <p:nvPr/>
          </p:nvSpPr>
          <p:spPr>
            <a:xfrm>
              <a:off x="6792411" y="1649954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01</a:t>
              </a:r>
            </a:p>
          </p:txBody>
        </p:sp>
        <p:grpSp>
          <p:nvGrpSpPr>
            <p:cNvPr id="39" name="Group 293"/>
            <p:cNvGrpSpPr/>
            <p:nvPr/>
          </p:nvGrpSpPr>
          <p:grpSpPr>
            <a:xfrm>
              <a:off x="7260456" y="1809867"/>
              <a:ext cx="3963096" cy="494932"/>
              <a:chOff x="6444664" y="1598747"/>
              <a:chExt cx="4232667" cy="494932"/>
            </a:xfrm>
          </p:grpSpPr>
          <p:sp>
            <p:nvSpPr>
              <p:cNvPr id="40" name="TextBox 294"/>
              <p:cNvSpPr txBox="1"/>
              <p:nvPr/>
            </p:nvSpPr>
            <p:spPr>
              <a:xfrm>
                <a:off x="6445222" y="1598747"/>
                <a:ext cx="4232109" cy="303981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400" spc="600" dirty="0">
                    <a:solidFill>
                      <a:schemeClr val="accent4">
                        <a:lumMod val="50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  <a:cs typeface="+mn-ea"/>
                    <a:sym typeface="Agency FB" panose="020B0503020202020204" pitchFamily="34" charset="0"/>
                  </a:rPr>
                  <a:t>实验目的与要求</a:t>
                </a:r>
                <a:endParaRPr lang="zh-CN" altLang="en-US" sz="2400" spc="600" dirty="0">
                  <a:solidFill>
                    <a:schemeClr val="accent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1" name="TextBox 295"/>
              <p:cNvSpPr txBox="1"/>
              <p:nvPr/>
            </p:nvSpPr>
            <p:spPr>
              <a:xfrm>
                <a:off x="6444664" y="1773311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350" y="283251"/>
            <a:ext cx="2661287" cy="558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23547"/>
            <a:ext cx="11940390" cy="523220"/>
            <a:chOff x="0" y="123547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23547"/>
              <a:ext cx="9666514" cy="523220"/>
              <a:chOff x="0" y="215910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72489" y="215910"/>
                <a:ext cx="41405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一、实验目的及要求</a:t>
                </a: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862DEE65-2663-42DC-A0B2-F803328AE77D}"/>
              </a:ext>
            </a:extLst>
          </p:cNvPr>
          <p:cNvSpPr/>
          <p:nvPr/>
        </p:nvSpPr>
        <p:spPr>
          <a:xfrm>
            <a:off x="416781" y="1709277"/>
            <a:ext cx="11399990" cy="1289905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掌握卷积神经网络基本原理；</a:t>
            </a: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 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PyTorch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（或其他框架）的基本用法以及构建卷积网络的基本操作；</a:t>
            </a: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 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PyTorch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（或其他框架）在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GPU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上的使用方法。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E510A3-8315-E7CD-D55D-BB2DFED48F3E}"/>
              </a:ext>
            </a:extLst>
          </p:cNvPr>
          <p:cNvSpPr/>
          <p:nvPr/>
        </p:nvSpPr>
        <p:spPr>
          <a:xfrm>
            <a:off x="416781" y="934665"/>
            <a:ext cx="1183281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实验目的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FA8017-EDEF-473C-E0E7-762B0E913647}"/>
              </a:ext>
            </a:extLst>
          </p:cNvPr>
          <p:cNvSpPr/>
          <p:nvPr/>
        </p:nvSpPr>
        <p:spPr>
          <a:xfrm>
            <a:off x="375228" y="3429000"/>
            <a:ext cx="1183281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实验要求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D1EE6E-5258-650C-93EE-DE5973BC1EE8}"/>
              </a:ext>
            </a:extLst>
          </p:cNvPr>
          <p:cNvSpPr txBox="1"/>
          <p:nvPr/>
        </p:nvSpPr>
        <p:spPr>
          <a:xfrm>
            <a:off x="416781" y="4198015"/>
            <a:ext cx="11399990" cy="171213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搭建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PyTorch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（或其他框架）环境；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构建一个规范的卷积神经网络组织结构；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MNIST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手写数字数据集上进行训练和评估，实现测试集准确率达到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98%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及以上；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按规定时间在课程网站提交实验报告、代码以及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PPT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64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二、实验原理</a:t>
                </a: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382263DA-BD6E-5B97-B768-1A5752C180CD}"/>
              </a:ext>
            </a:extLst>
          </p:cNvPr>
          <p:cNvSpPr/>
          <p:nvPr/>
        </p:nvSpPr>
        <p:spPr>
          <a:xfrm>
            <a:off x="208390" y="738209"/>
            <a:ext cx="1131641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PyTorch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基本用法：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FE4E0E-11B3-2510-EB7D-919F60B078A5}"/>
              </a:ext>
            </a:extLst>
          </p:cNvPr>
          <p:cNvSpPr txBox="1"/>
          <p:nvPr/>
        </p:nvSpPr>
        <p:spPr>
          <a:xfrm>
            <a:off x="729366" y="1593347"/>
            <a:ext cx="6096000" cy="2951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张量的创建与使用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数据创建和数据加载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数据增强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网络模型创建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torch.autograd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自动求梯度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模型参数优化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模型加载与保存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547894-0A18-F696-8181-8414235EC4D7}"/>
              </a:ext>
            </a:extLst>
          </p:cNvPr>
          <p:cNvSpPr txBox="1"/>
          <p:nvPr/>
        </p:nvSpPr>
        <p:spPr>
          <a:xfrm>
            <a:off x="490488" y="5000214"/>
            <a:ext cx="11211024" cy="128990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的前身是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Torch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，其底层和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Torch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框架一样，但是使用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重新写了很多内容，不仅更加灵活，支持动态图，而且提供了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接口。它是由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Torch7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团队开发，是一个以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优先的深度学习框架，不仅能够实现强大的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加速，同时还支持动态神经网络</a:t>
            </a:r>
          </a:p>
        </p:txBody>
      </p:sp>
    </p:spTree>
    <p:extLst>
      <p:ext uri="{BB962C8B-B14F-4D97-AF65-F5344CB8AC3E}">
        <p14:creationId xmlns:p14="http://schemas.microsoft.com/office/powerpoint/2010/main" val="27020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二、实验原理</a:t>
                </a: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382263DA-BD6E-5B97-B768-1A5752C180CD}"/>
              </a:ext>
            </a:extLst>
          </p:cNvPr>
          <p:cNvSpPr/>
          <p:nvPr/>
        </p:nvSpPr>
        <p:spPr>
          <a:xfrm>
            <a:off x="208390" y="738209"/>
            <a:ext cx="1131641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、卷积神经网络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E4E8D-FFA5-654A-9623-16D6B120C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59" y="3369485"/>
            <a:ext cx="5680704" cy="26945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98ACB7-DA52-A725-BF00-CDA498B9ACFB}"/>
              </a:ext>
            </a:extLst>
          </p:cNvPr>
          <p:cNvSpPr txBox="1"/>
          <p:nvPr/>
        </p:nvSpPr>
        <p:spPr>
          <a:xfrm>
            <a:off x="335059" y="1403870"/>
            <a:ext cx="11085976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0" i="0" dirty="0">
                <a:solidFill>
                  <a:srgbClr val="2429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1600" b="0" i="0" dirty="0">
                <a:solidFill>
                  <a:srgbClr val="2429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主要包含卷积层、池化层和全连接层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i="0" dirty="0">
                <a:solidFill>
                  <a:srgbClr val="2429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卷积层：用于对图像进行特征提取操作，其卷积核权重是共享权值的，对应的相关概念还包括步长，填充。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i="0" dirty="0">
                <a:solidFill>
                  <a:srgbClr val="2429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池化层：用于降低特征图大小，降低后续操作的计算量和参数量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i="0" dirty="0">
                <a:solidFill>
                  <a:srgbClr val="2429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全连接层：最终进行分类输出使用，本质就是多层感知机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01D293-75C2-1E5F-D5DE-8ACF647AA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379" y="3369485"/>
            <a:ext cx="5482562" cy="23735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5FDCB8-C5F0-71BB-FC6D-17AFEDFCDBA5}"/>
              </a:ext>
            </a:extLst>
          </p:cNvPr>
          <p:cNvSpPr txBox="1"/>
          <p:nvPr/>
        </p:nvSpPr>
        <p:spPr>
          <a:xfrm>
            <a:off x="2455333" y="60640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卷积操作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80419D-4942-8823-5325-54C0E9203E17}"/>
              </a:ext>
            </a:extLst>
          </p:cNvPr>
          <p:cNvSpPr txBox="1"/>
          <p:nvPr/>
        </p:nvSpPr>
        <p:spPr>
          <a:xfrm>
            <a:off x="8867897" y="6064038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池化操作</a:t>
            </a:r>
          </a:p>
        </p:txBody>
      </p:sp>
    </p:spTree>
    <p:extLst>
      <p:ext uri="{BB962C8B-B14F-4D97-AF65-F5344CB8AC3E}">
        <p14:creationId xmlns:p14="http://schemas.microsoft.com/office/powerpoint/2010/main" val="223520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382263DA-BD6E-5B97-B768-1A5752C180CD}"/>
              </a:ext>
            </a:extLst>
          </p:cNvPr>
          <p:cNvSpPr/>
          <p:nvPr/>
        </p:nvSpPr>
        <p:spPr>
          <a:xfrm>
            <a:off x="208390" y="2873907"/>
            <a:ext cx="167419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、导入相关包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DE81ED-BB15-2C49-F007-273ACCEC6CF2}"/>
              </a:ext>
            </a:extLst>
          </p:cNvPr>
          <p:cNvSpPr txBox="1"/>
          <p:nvPr/>
        </p:nvSpPr>
        <p:spPr>
          <a:xfrm>
            <a:off x="335059" y="3381382"/>
            <a:ext cx="2688691" cy="1625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import torch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import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torch.nn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as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import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torch.nn.functional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as F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import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torch.optim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as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optim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import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torchvision.datasets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import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numpy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EB1393-0D00-A1CF-78CB-94E845F87D77}"/>
              </a:ext>
            </a:extLst>
          </p:cNvPr>
          <p:cNvSpPr/>
          <p:nvPr/>
        </p:nvSpPr>
        <p:spPr>
          <a:xfrm>
            <a:off x="208390" y="2293872"/>
            <a:ext cx="1131641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实验步骤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75A331-FC25-946E-A442-2D097FBD8095}"/>
              </a:ext>
            </a:extLst>
          </p:cNvPr>
          <p:cNvSpPr txBox="1"/>
          <p:nvPr/>
        </p:nvSpPr>
        <p:spPr>
          <a:xfrm>
            <a:off x="335059" y="5527808"/>
            <a:ext cx="2775694" cy="1108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BATCH_SIZE = 100  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DEVICE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torch.device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("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cuda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" if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torch.cuda.is_available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() else "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cpu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")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EPOCHS = 10 </a:t>
            </a:r>
            <a:endParaRPr lang="zh-CN" altLang="en-US" sz="1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196795-581D-D63C-CED0-A0B9BA48CA96}"/>
              </a:ext>
            </a:extLst>
          </p:cNvPr>
          <p:cNvSpPr/>
          <p:nvPr/>
        </p:nvSpPr>
        <p:spPr>
          <a:xfrm>
            <a:off x="3606372" y="2873906"/>
            <a:ext cx="5654927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、下载并加载</a:t>
            </a: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MNIST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手写数字数据集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72B1A5-DE8C-2719-F4E6-B78CC20E5C7B}"/>
              </a:ext>
            </a:extLst>
          </p:cNvPr>
          <p:cNvSpPr txBox="1"/>
          <p:nvPr/>
        </p:nvSpPr>
        <p:spPr>
          <a:xfrm>
            <a:off x="3673476" y="3381382"/>
            <a:ext cx="4597446" cy="3430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kern="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①使用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torchvision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中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datasets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中封装的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MNIST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数据集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train_data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torchvision.datasets.MNIST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root="./data",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train=True,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transform=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torchvision.transforms.ToTensor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download=True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test_data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torchvision.datasets.MNIST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root='./data/',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train=False,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transform=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torchvision.transforms.ToTensor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download=True,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C432A3-385F-CFE5-2566-BB3F47036990}"/>
              </a:ext>
            </a:extLst>
          </p:cNvPr>
          <p:cNvSpPr txBox="1"/>
          <p:nvPr/>
        </p:nvSpPr>
        <p:spPr>
          <a:xfrm>
            <a:off x="208390" y="1403870"/>
            <a:ext cx="11639351" cy="78752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安装教程参考：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https://pytorch.org/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MNIST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手写数字数据集 （下载地址及相关介绍：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http://yann.lecun.com/exdb/mnist/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2234944-D29F-9275-8E57-027FCE9DAF05}"/>
              </a:ext>
            </a:extLst>
          </p:cNvPr>
          <p:cNvSpPr/>
          <p:nvPr/>
        </p:nvSpPr>
        <p:spPr>
          <a:xfrm>
            <a:off x="208390" y="738209"/>
            <a:ext cx="1131641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实验工具及数据集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00E8E2-A10A-1888-9D83-1F87C916BF7E}"/>
              </a:ext>
            </a:extLst>
          </p:cNvPr>
          <p:cNvSpPr txBox="1"/>
          <p:nvPr/>
        </p:nvSpPr>
        <p:spPr>
          <a:xfrm>
            <a:off x="208390" y="5135752"/>
            <a:ext cx="1938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、参数设置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90AFFF6-E15C-4E16-1C1C-874CCF0C425B}"/>
              </a:ext>
            </a:extLst>
          </p:cNvPr>
          <p:cNvSpPr txBox="1"/>
          <p:nvPr/>
        </p:nvSpPr>
        <p:spPr>
          <a:xfrm>
            <a:off x="8518525" y="3375969"/>
            <a:ext cx="3329216" cy="324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②加载数据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train_loader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torch.utils.data.DataLoader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dataset=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train_data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=BATCH_SIZE,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shuffle=True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test_loader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torch.utils.data.DataLoader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dataset=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test_data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=BATCH_SIZE,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shuffle=False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altLang="zh-CN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1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382263DA-BD6E-5B97-B768-1A5752C180CD}"/>
              </a:ext>
            </a:extLst>
          </p:cNvPr>
          <p:cNvSpPr/>
          <p:nvPr/>
        </p:nvSpPr>
        <p:spPr>
          <a:xfrm>
            <a:off x="208390" y="736249"/>
            <a:ext cx="167419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、构建模型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DE81ED-BB15-2C49-F007-273ACCEC6CF2}"/>
              </a:ext>
            </a:extLst>
          </p:cNvPr>
          <p:cNvSpPr txBox="1"/>
          <p:nvPr/>
        </p:nvSpPr>
        <p:spPr>
          <a:xfrm>
            <a:off x="5190476" y="577818"/>
            <a:ext cx="6726869" cy="627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class CNN(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nn.Module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):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def __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init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__(self,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num_classes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=10):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super(CNN, self).__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init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__()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# 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提取特征的结构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self.features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nn.Sequential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nn.Conv2d(1, 16,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kernel_size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=5, stride=1, padding=2),  </a:t>
            </a: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# input[1, 28, 28]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nn.BatchNorm2d(16),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nn.ReLU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inplace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=True),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nn.MaxPool2d(2),  </a:t>
            </a: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# output[16, 14, 14]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nn.Conv2d(16, 32,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kernel_size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=5, stride=1, padding=2),  </a:t>
            </a: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# output[32, 14, 14]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nn.BatchNorm2d(32),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nn.ReLU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inplace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=True),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nn.MaxPool2d(2),  </a:t>
            </a: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# output[32, 7, 7]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# 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定义分类结构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self.classifier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nn.Sequential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nn.Dropout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(p=0.5),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nn.Linear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(32 * 7 * 7, 128),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nn.ReLU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inplace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=True),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nn.Dropout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(p=0.5),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nn.Linear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(128, 128),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nn.ReLU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inplace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=True),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nn.Linear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(128,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num_classes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),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)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38B45B-A591-2DCA-3379-0C6B1A98AFDF}"/>
              </a:ext>
            </a:extLst>
          </p:cNvPr>
          <p:cNvSpPr txBox="1"/>
          <p:nvPr/>
        </p:nvSpPr>
        <p:spPr>
          <a:xfrm>
            <a:off x="753837" y="1369946"/>
            <a:ext cx="141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Image (1, 28, 28)</a:t>
            </a:r>
            <a:endParaRPr lang="zh-CN" altLang="en-US" sz="1400" dirty="0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808CA85-A795-577D-C42A-6D06076BDF7C}"/>
              </a:ext>
            </a:extLst>
          </p:cNvPr>
          <p:cNvGrpSpPr/>
          <p:nvPr/>
        </p:nvGrpSpPr>
        <p:grpSpPr>
          <a:xfrm>
            <a:off x="777695" y="1677723"/>
            <a:ext cx="3380095" cy="4490375"/>
            <a:chOff x="851245" y="1550671"/>
            <a:chExt cx="3943524" cy="496723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0CB36AD-0F72-3452-F78C-5CD39E8A8699}"/>
                </a:ext>
              </a:extLst>
            </p:cNvPr>
            <p:cNvSpPr/>
            <p:nvPr/>
          </p:nvSpPr>
          <p:spPr>
            <a:xfrm>
              <a:off x="851245" y="1844938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5×5</a:t>
              </a:r>
              <a:r>
                <a:rPr lang="zh-CN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dirty="0">
                  <a:solidFill>
                    <a:schemeClr val="tx1"/>
                  </a:solidFill>
                </a:rPr>
                <a:t>Conv, 16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7A9D6C5-9D49-459B-B594-E02F748AA0A3}"/>
                </a:ext>
              </a:extLst>
            </p:cNvPr>
            <p:cNvSpPr/>
            <p:nvPr/>
          </p:nvSpPr>
          <p:spPr>
            <a:xfrm>
              <a:off x="851245" y="3141714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5×5</a:t>
              </a:r>
              <a:r>
                <a:rPr lang="zh-CN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dirty="0">
                  <a:solidFill>
                    <a:schemeClr val="tx1"/>
                  </a:solidFill>
                </a:rPr>
                <a:t>Conv, 32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2C02071-8AFD-72C0-0E32-462A5852A6C5}"/>
                </a:ext>
              </a:extLst>
            </p:cNvPr>
            <p:cNvSpPr txBox="1"/>
            <p:nvPr/>
          </p:nvSpPr>
          <p:spPr>
            <a:xfrm>
              <a:off x="1190542" y="2571855"/>
              <a:ext cx="915546" cy="322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Pool, /2</a:t>
              </a:r>
              <a:endParaRPr lang="zh-CN" altLang="en-US" sz="14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F90A52D-DD35-5EDB-F789-4337BBCC5CB2}"/>
                </a:ext>
              </a:extLst>
            </p:cNvPr>
            <p:cNvSpPr txBox="1"/>
            <p:nvPr/>
          </p:nvSpPr>
          <p:spPr>
            <a:xfrm>
              <a:off x="1192302" y="3894613"/>
              <a:ext cx="915546" cy="322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Pool, /2</a:t>
              </a:r>
              <a:endParaRPr lang="zh-CN" altLang="en-US" sz="14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53D5D93-2F17-18D4-2BCB-52FB9660245A}"/>
                </a:ext>
              </a:extLst>
            </p:cNvPr>
            <p:cNvSpPr txBox="1"/>
            <p:nvPr/>
          </p:nvSpPr>
          <p:spPr>
            <a:xfrm>
              <a:off x="2670049" y="1923733"/>
              <a:ext cx="2121992" cy="322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output</a:t>
              </a:r>
              <a:r>
                <a:rPr lang="zh-CN" altLang="en-US" sz="1400" dirty="0"/>
                <a:t>（</a:t>
              </a:r>
              <a:r>
                <a:rPr lang="en-US" altLang="zh-CN" sz="1400" dirty="0"/>
                <a:t>16, 28,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28</a:t>
              </a:r>
              <a:r>
                <a:rPr lang="zh-CN" altLang="en-US" sz="1400" dirty="0"/>
                <a:t>）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C483390-986B-3561-EBE3-4E0E43FD63C9}"/>
                </a:ext>
              </a:extLst>
            </p:cNvPr>
            <p:cNvSpPr txBox="1"/>
            <p:nvPr/>
          </p:nvSpPr>
          <p:spPr>
            <a:xfrm>
              <a:off x="2652562" y="2564587"/>
              <a:ext cx="2121992" cy="322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output</a:t>
              </a:r>
              <a:r>
                <a:rPr lang="zh-CN" altLang="en-US" sz="1400" dirty="0"/>
                <a:t>（</a:t>
              </a:r>
              <a:r>
                <a:rPr lang="en-US" altLang="zh-CN" sz="1400" dirty="0"/>
                <a:t>16, 14, 14</a:t>
              </a:r>
              <a:r>
                <a:rPr lang="zh-CN" altLang="en-US" sz="1400" dirty="0"/>
                <a:t>）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104EAD3-7446-93AC-6D89-6F87043B5708}"/>
                </a:ext>
              </a:extLst>
            </p:cNvPr>
            <p:cNvSpPr txBox="1"/>
            <p:nvPr/>
          </p:nvSpPr>
          <p:spPr>
            <a:xfrm>
              <a:off x="2672777" y="3205441"/>
              <a:ext cx="2121992" cy="322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output</a:t>
              </a:r>
              <a:r>
                <a:rPr lang="zh-CN" altLang="en-US" sz="1400" dirty="0"/>
                <a:t>（</a:t>
              </a:r>
              <a:r>
                <a:rPr lang="en-US" altLang="zh-CN" sz="1400" dirty="0"/>
                <a:t>32, 14, 14</a:t>
              </a:r>
              <a:r>
                <a:rPr lang="zh-CN" altLang="en-US" sz="1400" dirty="0"/>
                <a:t>）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CB3F7EA-AB2B-26B4-9855-86136F274CBA}"/>
                </a:ext>
              </a:extLst>
            </p:cNvPr>
            <p:cNvSpPr txBox="1"/>
            <p:nvPr/>
          </p:nvSpPr>
          <p:spPr>
            <a:xfrm>
              <a:off x="2693789" y="3954860"/>
              <a:ext cx="2016757" cy="322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output</a:t>
              </a:r>
              <a:r>
                <a:rPr lang="zh-CN" altLang="en-US" sz="1400" dirty="0"/>
                <a:t>（</a:t>
              </a:r>
              <a:r>
                <a:rPr lang="en-US" altLang="zh-CN" sz="1400" dirty="0"/>
                <a:t>32,  7,  7</a:t>
              </a:r>
              <a:r>
                <a:rPr lang="zh-CN" altLang="en-US" sz="1400" dirty="0"/>
                <a:t>）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8D6B980-6C63-DBAC-7157-53E9B6B2EC87}"/>
                </a:ext>
              </a:extLst>
            </p:cNvPr>
            <p:cNvSpPr/>
            <p:nvPr/>
          </p:nvSpPr>
          <p:spPr>
            <a:xfrm>
              <a:off x="851245" y="4494603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fc, 128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FB89ECC-F85D-C11A-7E8E-2FEE215EAC81}"/>
                </a:ext>
              </a:extLst>
            </p:cNvPr>
            <p:cNvSpPr/>
            <p:nvPr/>
          </p:nvSpPr>
          <p:spPr>
            <a:xfrm>
              <a:off x="851245" y="5258181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fc, 128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4C1CF97-65A5-2B4D-706C-2FAF729B753F}"/>
                </a:ext>
              </a:extLst>
            </p:cNvPr>
            <p:cNvSpPr/>
            <p:nvPr/>
          </p:nvSpPr>
          <p:spPr>
            <a:xfrm>
              <a:off x="851245" y="6021758"/>
              <a:ext cx="1594141" cy="496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fc, 10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EE534788-21B2-492A-37F4-3295C4CE8915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1648316" y="1550671"/>
              <a:ext cx="0" cy="294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B10E4F06-70C3-C2F0-A00A-744959914954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>
            <a:xfrm>
              <a:off x="1648315" y="2894577"/>
              <a:ext cx="1" cy="247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0C0EC47A-14BD-E591-11D2-3C963E609DEB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flipH="1">
              <a:off x="1648315" y="2341083"/>
              <a:ext cx="1" cy="2307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A416D0EE-BB65-0233-9844-C29BB4448B4F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1648316" y="3637859"/>
              <a:ext cx="1759" cy="256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74854631-09C8-99A2-F501-88D3F7A09DD6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 flipH="1">
              <a:off x="1648316" y="4217334"/>
              <a:ext cx="1759" cy="2772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01F10331-EB80-738D-CC5D-84E9C337292C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1648316" y="4990748"/>
              <a:ext cx="0" cy="267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AA535671-B869-1269-8618-7D71D95D789F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1648316" y="5754326"/>
              <a:ext cx="0" cy="267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3F19FC87-3735-EE88-1A75-D034880CB17E}"/>
              </a:ext>
            </a:extLst>
          </p:cNvPr>
          <p:cNvSpPr txBox="1"/>
          <p:nvPr/>
        </p:nvSpPr>
        <p:spPr>
          <a:xfrm>
            <a:off x="2840194" y="5059680"/>
            <a:ext cx="235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此外，网络中引入了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BN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层和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45BE19D1-280C-AA8E-A7D3-3A532F7D76B5}"/>
              </a:ext>
            </a:extLst>
          </p:cNvPr>
          <p:cNvSpPr txBox="1"/>
          <p:nvPr/>
        </p:nvSpPr>
        <p:spPr>
          <a:xfrm>
            <a:off x="1503156" y="6381857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本实验设计的网络结构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8477852-41D9-2CFF-B3B0-F57629CCF2A2}"/>
              </a:ext>
            </a:extLst>
          </p:cNvPr>
          <p:cNvSpPr txBox="1"/>
          <p:nvPr/>
        </p:nvSpPr>
        <p:spPr>
          <a:xfrm>
            <a:off x="8830235" y="4719864"/>
            <a:ext cx="3003177" cy="1954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# 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x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的传播路线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def forward(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self,x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):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x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self.features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(x)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x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torch.flatten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(x,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start_dim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=1)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x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self.classifier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(x)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return x</a:t>
            </a:r>
            <a:br>
              <a:rPr lang="en-US" altLang="zh-CN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41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382263DA-BD6E-5B97-B768-1A5752C180CD}"/>
              </a:ext>
            </a:extLst>
          </p:cNvPr>
          <p:cNvSpPr/>
          <p:nvPr/>
        </p:nvSpPr>
        <p:spPr>
          <a:xfrm>
            <a:off x="416781" y="659702"/>
            <a:ext cx="167419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、实例化模型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DE81ED-BB15-2C49-F007-273ACCEC6CF2}"/>
              </a:ext>
            </a:extLst>
          </p:cNvPr>
          <p:cNvSpPr txBox="1"/>
          <p:nvPr/>
        </p:nvSpPr>
        <p:spPr>
          <a:xfrm>
            <a:off x="439146" y="2875842"/>
            <a:ext cx="6096000" cy="399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训练函数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def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train_loop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(epoch):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cnn.train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for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batch_idx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(data, target) in enumerate(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train_loader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):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optimizer.zero_grad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output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(data)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loss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loss_func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(output, target)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loss.backward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optimizer.step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train_losses_print.append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loss.item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())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if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batch_idx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% 100 == 0:</a:t>
            </a:r>
            <a:b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train_losses.append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loss.item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())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train_counter.append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batch_idx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* 64) + ((epoch - 1) *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len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train_loader.dataset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)))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torch.save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cnn.state_dict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(), './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model.pth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')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torch.save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optimizer.state_dict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(), './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optimizer.pth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')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endParaRPr lang="zh-CN" altLang="en-US" sz="11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699920-4418-FAA3-99A5-B728D9DF8404}"/>
              </a:ext>
            </a:extLst>
          </p:cNvPr>
          <p:cNvSpPr/>
          <p:nvPr/>
        </p:nvSpPr>
        <p:spPr>
          <a:xfrm>
            <a:off x="416781" y="1396263"/>
            <a:ext cx="256170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、创建优化器和损失函数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1642EA-8DEF-BDF6-9AED-297C50291E26}"/>
              </a:ext>
            </a:extLst>
          </p:cNvPr>
          <p:cNvSpPr txBox="1"/>
          <p:nvPr/>
        </p:nvSpPr>
        <p:spPr>
          <a:xfrm>
            <a:off x="419206" y="1135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cnn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= CNN(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num_classes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=10)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595FBF-360C-151A-FFE6-444D3ECC894A}"/>
              </a:ext>
            </a:extLst>
          </p:cNvPr>
          <p:cNvSpPr txBox="1"/>
          <p:nvPr/>
        </p:nvSpPr>
        <p:spPr>
          <a:xfrm>
            <a:off x="439146" y="1847192"/>
            <a:ext cx="6096000" cy="57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optimizer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optim.Adam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cnn.parameters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(),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lr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=0.0002)</a:t>
            </a:r>
            <a:b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loss_func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nn.CrossEntropyLoss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()</a:t>
            </a:r>
            <a:endParaRPr lang="zh-CN" altLang="en-US" sz="1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B5FBEB-FB94-9068-C1CD-37D1EF59B7FB}"/>
              </a:ext>
            </a:extLst>
          </p:cNvPr>
          <p:cNvSpPr/>
          <p:nvPr/>
        </p:nvSpPr>
        <p:spPr>
          <a:xfrm>
            <a:off x="416781" y="2438718"/>
            <a:ext cx="258406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、训练和评估模型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3B67DB4-EEA2-7164-E6DE-814E40BC1A3E}"/>
              </a:ext>
            </a:extLst>
          </p:cNvPr>
          <p:cNvGrpSpPr/>
          <p:nvPr/>
        </p:nvGrpSpPr>
        <p:grpSpPr>
          <a:xfrm>
            <a:off x="6000331" y="517187"/>
            <a:ext cx="6096000" cy="5095851"/>
            <a:chOff x="6551279" y="479783"/>
            <a:chExt cx="6230470" cy="509585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B580219-85F5-7873-57CE-F23553AB3EE0}"/>
                </a:ext>
              </a:extLst>
            </p:cNvPr>
            <p:cNvSpPr txBox="1"/>
            <p:nvPr/>
          </p:nvSpPr>
          <p:spPr>
            <a:xfrm>
              <a:off x="6551280" y="520404"/>
              <a:ext cx="5524180" cy="5055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266700" algn="l">
                <a:lnSpc>
                  <a:spcPct val="115000"/>
                </a:lnSpc>
                <a:tabLst>
                  <a:tab pos="1163320" algn="l"/>
                  <a:tab pos="1744980" algn="l"/>
                  <a:tab pos="2326640" algn="l"/>
                  <a:tab pos="2908300" algn="l"/>
                  <a:tab pos="3489960" algn="l"/>
                  <a:tab pos="4071620" algn="l"/>
                  <a:tab pos="4653280" algn="l"/>
                  <a:tab pos="5234940" algn="l"/>
                  <a:tab pos="5816600" algn="l"/>
                  <a:tab pos="6398260" algn="l"/>
                  <a:tab pos="6979920" algn="l"/>
                  <a:tab pos="7561580" algn="l"/>
                  <a:tab pos="8143240" algn="l"/>
                  <a:tab pos="8724900" algn="l"/>
                  <a:tab pos="9306560" algn="l"/>
                </a:tabLst>
              </a:pPr>
              <a:br>
                <a:rPr lang="en-US" altLang="zh-CN" sz="1400" i="1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def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test_loop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():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cnn.eval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()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test_loss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= 0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correct = 0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with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torch.no_grad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():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    for data, target in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test_loader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        output =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cnn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(data)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       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test_loss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+=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loss_func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(output, target).item()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        # 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找第二维度的最大值</a:t>
              </a:r>
              <a:br>
                <a:rPr lang="en-US" altLang="zh-CN" sz="1400" i="1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i="1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        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pred =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output.data.max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(1,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keepdim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=True)[1]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        correct +=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pred.eq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target.data.view_as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(pred)).sum()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test_loss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/=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len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test_loader.dataset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)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test_losses.append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test_loss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133350" algn="l">
                <a:lnSpc>
                  <a:spcPct val="115000"/>
                </a:lnSpc>
                <a:tabLst>
                  <a:tab pos="1163320" algn="l"/>
                  <a:tab pos="1744980" algn="l"/>
                  <a:tab pos="2326640" algn="l"/>
                  <a:tab pos="2908300" algn="l"/>
                  <a:tab pos="3489960" algn="l"/>
                  <a:tab pos="4071620" algn="l"/>
                  <a:tab pos="4653280" algn="l"/>
                  <a:tab pos="5234940" algn="l"/>
                  <a:tab pos="5816600" algn="l"/>
                  <a:tab pos="6398260" algn="l"/>
                  <a:tab pos="6979920" algn="l"/>
                  <a:tab pos="7561580" algn="l"/>
                  <a:tab pos="8143240" algn="l"/>
                  <a:tab pos="8724900" algn="l"/>
                  <a:tab pos="9306560" algn="l"/>
                </a:tabLst>
              </a:pP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acc = 100. * correct /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len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test_loader.dataset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accuracy.append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(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acc.item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())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    print('Test set: Avg. loss: {:.4f}, Accuracy: {}/{} ({:.0f}%)\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n'.format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(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       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test_loss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, correct,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len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(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test_loader.dataset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),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</a:b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        100. * correct / 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len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(</a:t>
              </a:r>
              <a:r>
                <a:rPr lang="en-US" altLang="zh-CN" sz="1400" kern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test_loader.dataset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)))</a:t>
              </a: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</a:br>
              <a:br>
                <a:rPr lang="en-US" altLang="zh-CN" sz="1400" kern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</a:br>
              <a:endParaRPr lang="zh-CN" altLang="en-US" sz="11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8A75DB7-1625-544A-041A-94A516E2009D}"/>
                </a:ext>
              </a:extLst>
            </p:cNvPr>
            <p:cNvSpPr txBox="1"/>
            <p:nvPr/>
          </p:nvSpPr>
          <p:spPr>
            <a:xfrm>
              <a:off x="6551279" y="479783"/>
              <a:ext cx="62304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②测试函数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99F1AF09-6608-5421-6965-C713BFDC16D4}"/>
              </a:ext>
            </a:extLst>
          </p:cNvPr>
          <p:cNvSpPr txBox="1"/>
          <p:nvPr/>
        </p:nvSpPr>
        <p:spPr>
          <a:xfrm>
            <a:off x="6096000" y="5411158"/>
            <a:ext cx="5404954" cy="1315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5000"/>
              </a:lnSpc>
              <a:tabLst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zh-CN" sz="14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存储损失值和准确率值的数据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5000"/>
              </a:lnSpc>
              <a:tabLst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with open("./train_loss.txt", 'w') as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train_los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5000"/>
              </a:lnSpc>
              <a:tabLst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train_los.write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(str(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train_losses_print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5000"/>
              </a:lnSpc>
              <a:tabLst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with open("./acc.txt", 'w') as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train_ac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5000"/>
              </a:lnSpc>
              <a:tabLst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train_ac.write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(str(accuracy))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30385"/>
            <a:ext cx="11940390" cy="523220"/>
            <a:chOff x="0" y="130385"/>
            <a:chExt cx="11940390" cy="523220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130385"/>
              <a:ext cx="9666514" cy="523220"/>
              <a:chOff x="0" y="222748"/>
              <a:chExt cx="9666514" cy="52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0" y="294640"/>
                <a:ext cx="880552" cy="375920"/>
                <a:chOff x="0" y="294640"/>
                <a:chExt cx="1094740" cy="467360"/>
              </a:xfrm>
              <a:solidFill>
                <a:srgbClr val="EE8A10"/>
              </a:solidFill>
            </p:grpSpPr>
            <p:sp>
              <p:nvSpPr>
                <p:cNvPr id="52" name="燕尾形 11"/>
                <p:cNvSpPr/>
                <p:nvPr/>
              </p:nvSpPr>
              <p:spPr>
                <a:xfrm>
                  <a:off x="416560" y="294640"/>
                  <a:ext cx="375920" cy="467360"/>
                </a:xfrm>
                <a:prstGeom prst="chevr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燕尾形 12"/>
                <p:cNvSpPr/>
                <p:nvPr/>
              </p:nvSpPr>
              <p:spPr>
                <a:xfrm>
                  <a:off x="718820" y="294640"/>
                  <a:ext cx="375920" cy="467360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五边形 13"/>
                <p:cNvSpPr/>
                <p:nvPr/>
              </p:nvSpPr>
              <p:spPr>
                <a:xfrm>
                  <a:off x="0" y="294640"/>
                  <a:ext cx="518160" cy="467360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16004" y="222748"/>
                <a:ext cx="3078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spc="600" dirty="0">
                    <a:latin typeface="锐字工房云字库细圆GBK" panose="02010604000000000000" pitchFamily="2" charset="-122"/>
                    <a:ea typeface="锐字工房云字库细圆GBK" panose="02010604000000000000" pitchFamily="2" charset="-122"/>
                  </a:rPr>
                  <a:t>三、实验步骤</a:t>
                </a: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56933" y="408709"/>
                <a:ext cx="1348504" cy="147782"/>
                <a:chOff x="1036319" y="775854"/>
                <a:chExt cx="1348504" cy="147782"/>
              </a:xfrm>
              <a:solidFill>
                <a:srgbClr val="EE8A10"/>
              </a:solidFill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1036319" y="775854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37176" y="775855"/>
                  <a:ext cx="147781" cy="14778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836185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237042" y="775854"/>
                  <a:ext cx="147781" cy="14778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/>
              <p:nvPr/>
            </p:nvCxnSpPr>
            <p:spPr>
              <a:xfrm>
                <a:off x="5212080" y="477520"/>
                <a:ext cx="4454434" cy="0"/>
              </a:xfrm>
              <a:prstGeom prst="line">
                <a:avLst/>
              </a:prstGeom>
              <a:ln w="317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65508" y="161931"/>
              <a:ext cx="2174882" cy="456069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382263DA-BD6E-5B97-B768-1A5752C180CD}"/>
              </a:ext>
            </a:extLst>
          </p:cNvPr>
          <p:cNvSpPr/>
          <p:nvPr/>
        </p:nvSpPr>
        <p:spPr>
          <a:xfrm>
            <a:off x="416781" y="714440"/>
            <a:ext cx="2828443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、可视化损失值和准确率值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F1AF09-6608-5421-6965-C713BFDC16D4}"/>
              </a:ext>
            </a:extLst>
          </p:cNvPr>
          <p:cNvSpPr txBox="1"/>
          <p:nvPr/>
        </p:nvSpPr>
        <p:spPr>
          <a:xfrm>
            <a:off x="637769" y="1268875"/>
            <a:ext cx="5404954" cy="4830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matplotlib.pyplot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①获取存储文件路径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train_loss_path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r"D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:\zhuomian\test1\train_loss.txt"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acc_path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r"D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:\zhuomian\test1\acc.txt"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②读取存储为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txt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文件的数据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data_read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dir_path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with open(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dir_path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"r") as f: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raw_data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f.read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data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raw_data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[1:-1].split(", 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np.asfarray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(data, float)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③获取损失曲线的横纵坐标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y_train_loss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data_read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train_loss_path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x_train_loss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range(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y_train_loss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 </a:t>
            </a: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获取精度曲线的横纵坐标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y_acc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data_read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acc_path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x_acc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range(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y_acc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 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FCC929-FB30-282C-841A-D19019B8E8D9}"/>
              </a:ext>
            </a:extLst>
          </p:cNvPr>
          <p:cNvSpPr txBox="1"/>
          <p:nvPr/>
        </p:nvSpPr>
        <p:spPr>
          <a:xfrm>
            <a:off x="5733837" y="612018"/>
            <a:ext cx="6388618" cy="595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⑤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绘制损失曲线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plt.figure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ax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plt.axes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ax.spines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['top'].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set_visible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(False)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ax.spines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['right'].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set_visible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(False)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iters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')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('loss')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x_train_loss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y_train_loss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linewidth=1,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linestyle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="solid", label="train loss")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plt.title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('Loss curve')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⑥绘制精度曲线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plt.figure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ax =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plt.axes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ax.spines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['top'].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set_visible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(False)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ax.spines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['right'].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set_visible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(False)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('epochs')  # x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轴标签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('accuracy')  # y</a:t>
            </a:r>
            <a:r>
              <a:rPr lang="zh-CN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轴标签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x_acc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y_acc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color='red', linewidth=1, </a:t>
            </a: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linestyle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="solid", label="accuracy")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plt.title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('Accuracy curve')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0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b23b7df-0ee5-408b-a073-998d411cf42c"/>
  <p:tag name="COMMONDATA" val="eyJoZGlkIjoiOTNhNTQ1YjUyYTQxMDAyNjYyMzA3MDJmOTZhMmE4ZT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F5F8A"/>
      </a:accent1>
      <a:accent2>
        <a:srgbClr val="2980B9"/>
      </a:accent2>
      <a:accent3>
        <a:srgbClr val="4098D4"/>
      </a:accent3>
      <a:accent4>
        <a:srgbClr val="7AB7E0"/>
      </a:accent4>
      <a:accent5>
        <a:srgbClr val="9FCBE9"/>
      </a:accent5>
      <a:accent6>
        <a:srgbClr val="C6E0F2"/>
      </a:accent6>
      <a:hlink>
        <a:srgbClr val="1F5F8A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F5F8A"/>
    </a:accent1>
    <a:accent2>
      <a:srgbClr val="2980B9"/>
    </a:accent2>
    <a:accent3>
      <a:srgbClr val="4098D4"/>
    </a:accent3>
    <a:accent4>
      <a:srgbClr val="7AB7E0"/>
    </a:accent4>
    <a:accent5>
      <a:srgbClr val="9FCBE9"/>
    </a:accent5>
    <a:accent6>
      <a:srgbClr val="C6E0F2"/>
    </a:accent6>
    <a:hlink>
      <a:srgbClr val="1F5F8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F5F8A"/>
    </a:accent1>
    <a:accent2>
      <a:srgbClr val="2980B9"/>
    </a:accent2>
    <a:accent3>
      <a:srgbClr val="4098D4"/>
    </a:accent3>
    <a:accent4>
      <a:srgbClr val="7AB7E0"/>
    </a:accent4>
    <a:accent5>
      <a:srgbClr val="9FCBE9"/>
    </a:accent5>
    <a:accent6>
      <a:srgbClr val="C6E0F2"/>
    </a:accent6>
    <a:hlink>
      <a:srgbClr val="1F5F8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2332</Words>
  <Application>Microsoft Office PowerPoint</Application>
  <PresentationFormat>宽屏</PresentationFormat>
  <Paragraphs>153</Paragraphs>
  <Slides>11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A-OTF Outai Kaisho Std Light</vt:lpstr>
      <vt:lpstr>等线</vt:lpstr>
      <vt:lpstr>等线 Light</vt:lpstr>
      <vt:lpstr>锐字工房云字库细圆GBK</vt:lpstr>
      <vt:lpstr>微软雅黑</vt:lpstr>
      <vt:lpstr>叶根友特楷简体</vt:lpstr>
      <vt:lpstr>造字工房力黑（非商用）常规体</vt:lpstr>
      <vt:lpstr>Agency FB</vt:lpstr>
      <vt:lpstr>Arial</vt:lpstr>
      <vt:lpstr>Segoe Script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</cp:revision>
  <dcterms:created xsi:type="dcterms:W3CDTF">2019-06-10T08:58:00Z</dcterms:created>
  <dcterms:modified xsi:type="dcterms:W3CDTF">2023-04-24T12:24:55Z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A4AD4AA75718492BA02A75770FF8154B</vt:lpwstr>
  </property>
</Properties>
</file>